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80" r:id="rId4"/>
    <p:sldId id="282" r:id="rId5"/>
    <p:sldId id="283" r:id="rId6"/>
    <p:sldId id="284" r:id="rId7"/>
    <p:sldId id="295" r:id="rId8"/>
    <p:sldId id="285" r:id="rId9"/>
    <p:sldId id="292" r:id="rId10"/>
    <p:sldId id="286" r:id="rId11"/>
    <p:sldId id="257" r:id="rId12"/>
    <p:sldId id="287" r:id="rId13"/>
    <p:sldId id="288" r:id="rId14"/>
    <p:sldId id="289" r:id="rId15"/>
    <p:sldId id="290" r:id="rId16"/>
    <p:sldId id="258" r:id="rId17"/>
    <p:sldId id="259" r:id="rId18"/>
    <p:sldId id="260" r:id="rId19"/>
    <p:sldId id="262" r:id="rId20"/>
    <p:sldId id="263" r:id="rId21"/>
    <p:sldId id="264" r:id="rId22"/>
    <p:sldId id="293" r:id="rId23"/>
    <p:sldId id="294" r:id="rId24"/>
    <p:sldId id="266" r:id="rId25"/>
    <p:sldId id="267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4660"/>
  </p:normalViewPr>
  <p:slideViewPr>
    <p:cSldViewPr>
      <p:cViewPr varScale="1">
        <p:scale>
          <a:sx n="72" d="100"/>
          <a:sy n="72" d="100"/>
        </p:scale>
        <p:origin x="47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84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76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21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58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71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93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1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8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9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23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34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6AB5-6365-4A37-BA2A-128EB0ADED92}" type="datetimeFigureOut">
              <a:rPr lang="nl-NL" smtClean="0"/>
              <a:pPr/>
              <a:t>9-9-2019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5EA1-AEB6-405D-B410-7EB27E90C88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9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bR8-qaX4j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7488" y="620688"/>
            <a:ext cx="5112568" cy="1152128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Comic Sans MS" pitchFamily="66" charset="0"/>
              </a:rPr>
              <a:t>Basisgenetica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men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5" y="3140968"/>
            <a:ext cx="21240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2515" y="476672"/>
            <a:ext cx="6912886" cy="745152"/>
          </a:xfrm>
        </p:spPr>
        <p:txBody>
          <a:bodyPr/>
          <a:lstStyle/>
          <a:p>
            <a:r>
              <a:rPr lang="nl-NL" dirty="0" smtClean="0"/>
              <a:t>Introductie DNA</a:t>
            </a:r>
            <a:endParaRPr lang="nl-NL" dirty="0"/>
          </a:p>
        </p:txBody>
      </p:sp>
      <p:pic>
        <p:nvPicPr>
          <p:cNvPr id="5" name="2bR8-qaX4j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4113" y="1828800"/>
            <a:ext cx="745013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521805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Chromosomen en DNA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2827" y="1916832"/>
            <a:ext cx="6777317" cy="3508977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Comic Sans MS" pitchFamily="66" charset="0"/>
              </a:rPr>
              <a:t>Inzoomen op cellen</a:t>
            </a:r>
          </a:p>
          <a:p>
            <a:r>
              <a:rPr lang="nl-NL" sz="2000" dirty="0">
                <a:latin typeface="Comic Sans MS" pitchFamily="66" charset="0"/>
              </a:rPr>
              <a:t>Celkern</a:t>
            </a:r>
          </a:p>
          <a:p>
            <a:r>
              <a:rPr lang="nl-NL" sz="2000" dirty="0">
                <a:latin typeface="Comic Sans MS" pitchFamily="66" charset="0"/>
              </a:rPr>
              <a:t>Chromosomen</a:t>
            </a:r>
          </a:p>
          <a:p>
            <a:r>
              <a:rPr lang="nl-NL" sz="2000" dirty="0">
                <a:latin typeface="Comic Sans MS" pitchFamily="66" charset="0"/>
              </a:rPr>
              <a:t>Dit zijn de dragers van erfelijke eigenschappen</a:t>
            </a:r>
          </a:p>
          <a:p>
            <a:endParaRPr lang="nl-NL" sz="2000" dirty="0">
              <a:latin typeface="Comic Sans MS" pitchFamily="66" charset="0"/>
            </a:endParaRPr>
          </a:p>
          <a:p>
            <a:endParaRPr lang="nl-NL" sz="2000" dirty="0">
              <a:latin typeface="Comic Sans MS" pitchFamily="66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63713" t="22148" r="12859" b="32079"/>
          <a:stretch/>
        </p:blipFill>
        <p:spPr>
          <a:xfrm>
            <a:off x="6816080" y="2132856"/>
            <a:ext cx="4924418" cy="372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570" t="22148" r="12573" b="16575"/>
          <a:stretch/>
        </p:blipFill>
        <p:spPr>
          <a:xfrm>
            <a:off x="6130572" y="786494"/>
            <a:ext cx="3498830" cy="36300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68857" t="41879" r="18000" b="35235"/>
          <a:stretch/>
        </p:blipFill>
        <p:spPr>
          <a:xfrm>
            <a:off x="2087220" y="3017392"/>
            <a:ext cx="4327944" cy="29166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63428" t="20469" r="12858" b="25637"/>
          <a:stretch/>
        </p:blipFill>
        <p:spPr>
          <a:xfrm>
            <a:off x="3091530" y="677464"/>
            <a:ext cx="597666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714" t="23422" r="12572" b="15302"/>
          <a:stretch/>
        </p:blipFill>
        <p:spPr>
          <a:xfrm>
            <a:off x="2967818" y="332656"/>
            <a:ext cx="597666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428" t="20469" r="12000" b="16040"/>
          <a:stretch/>
        </p:blipFill>
        <p:spPr>
          <a:xfrm>
            <a:off x="2983518" y="188640"/>
            <a:ext cx="619268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854" t="29989" r="7860" b="54508"/>
          <a:stretch/>
        </p:blipFill>
        <p:spPr>
          <a:xfrm>
            <a:off x="362720" y="2132856"/>
            <a:ext cx="10856518" cy="29229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Kruisingen en voorspellingen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36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omin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526" y="836713"/>
            <a:ext cx="6048672" cy="480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3592" y="260648"/>
            <a:ext cx="7024744" cy="1143000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Fokzuiver?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1544" y="1650504"/>
            <a:ext cx="8229600" cy="4421088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Als beide </a:t>
            </a:r>
            <a:r>
              <a:rPr lang="nl-NL" dirty="0" err="1" smtClean="0">
                <a:latin typeface="Comic Sans MS" pitchFamily="66" charset="0"/>
              </a:rPr>
              <a:t>allelen</a:t>
            </a:r>
            <a:r>
              <a:rPr lang="nl-NL" dirty="0" smtClean="0">
                <a:latin typeface="Comic Sans MS" pitchFamily="66" charset="0"/>
              </a:rPr>
              <a:t> gelijk zijn is het dier fokzuiver of HOMOZYGOO</a:t>
            </a:r>
            <a:r>
              <a:rPr lang="nl-NL" i="1" dirty="0" smtClean="0">
                <a:latin typeface="Comic Sans MS" pitchFamily="66" charset="0"/>
              </a:rPr>
              <a:t>T</a:t>
            </a:r>
            <a:r>
              <a:rPr lang="nl-NL" dirty="0" smtClean="0">
                <a:latin typeface="Comic Sans MS" pitchFamily="66" charset="0"/>
              </a:rPr>
              <a:t>  </a:t>
            </a:r>
            <a:r>
              <a:rPr lang="nl-NL" sz="2800" dirty="0">
                <a:latin typeface="Comic Sans MS" pitchFamily="66" charset="0"/>
              </a:rPr>
              <a:t>(b &amp; b)</a:t>
            </a:r>
          </a:p>
          <a:p>
            <a:r>
              <a:rPr lang="nl-NL" dirty="0" smtClean="0">
                <a:latin typeface="Comic Sans MS" pitchFamily="66" charset="0"/>
              </a:rPr>
              <a:t>Als de </a:t>
            </a:r>
            <a:r>
              <a:rPr lang="nl-NL" dirty="0" err="1" smtClean="0">
                <a:latin typeface="Comic Sans MS" pitchFamily="66" charset="0"/>
              </a:rPr>
              <a:t>allelen</a:t>
            </a:r>
            <a:r>
              <a:rPr lang="nl-NL" dirty="0" smtClean="0">
                <a:latin typeface="Comic Sans MS" pitchFamily="66" charset="0"/>
              </a:rPr>
              <a:t> verschillen is het dier fokonzuiver of HETEROZYGOOT </a:t>
            </a:r>
            <a:r>
              <a:rPr lang="nl-NL" sz="2800" dirty="0">
                <a:latin typeface="Comic Sans MS" pitchFamily="66" charset="0"/>
              </a:rPr>
              <a:t>(B &amp; b)</a:t>
            </a:r>
          </a:p>
          <a:p>
            <a:pPr>
              <a:buNone/>
            </a:pPr>
            <a:endParaRPr lang="nl-NL" dirty="0" smtClean="0">
              <a:latin typeface="Comic Sans MS" pitchFamily="66" charset="0"/>
            </a:endParaRP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smtClean="0">
                <a:latin typeface="Comic Sans MS" pitchFamily="66" charset="0"/>
              </a:rPr>
              <a:t>						</a:t>
            </a:r>
            <a:r>
              <a:rPr lang="nl-NL" sz="2400" dirty="0">
                <a:latin typeface="Comic Sans MS" pitchFamily="66" charset="0"/>
              </a:rPr>
              <a:t>bruine ogen</a:t>
            </a:r>
          </a:p>
          <a:p>
            <a:pPr>
              <a:buNone/>
            </a:pPr>
            <a:r>
              <a:rPr lang="nl-NL" sz="2400" dirty="0">
                <a:latin typeface="Comic Sans MS" pitchFamily="66" charset="0"/>
              </a:rPr>
              <a:t>							blauwe ogen</a:t>
            </a:r>
          </a:p>
        </p:txBody>
      </p:sp>
      <p:pic>
        <p:nvPicPr>
          <p:cNvPr id="4" name="Afbeelding 3" descr="HOMOZYGO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3861049"/>
            <a:ext cx="52387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Geslachtsbepaling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568" y="1759735"/>
            <a:ext cx="8229600" cy="4929411"/>
          </a:xfrm>
        </p:spPr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Man heeft een X en een Y chromosoom</a:t>
            </a:r>
          </a:p>
          <a:p>
            <a:r>
              <a:rPr lang="nl-NL" dirty="0" smtClean="0">
                <a:latin typeface="Comic Sans MS" pitchFamily="66" charset="0"/>
              </a:rPr>
              <a:t>Vrouw heeft twee X chromosomen</a:t>
            </a:r>
          </a:p>
          <a:p>
            <a:r>
              <a:rPr lang="nl-NL" dirty="0" smtClean="0">
                <a:latin typeface="Comic Sans MS" pitchFamily="66" charset="0"/>
              </a:rPr>
              <a:t>Sperma bepaald het geslacht –</a:t>
            </a: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smtClean="0">
                <a:latin typeface="Comic Sans MS" pitchFamily="66" charset="0"/>
              </a:rPr>
              <a:t>		zaadcellen met X chromosoom</a:t>
            </a:r>
          </a:p>
          <a:p>
            <a:pPr>
              <a:buNone/>
            </a:pPr>
            <a:r>
              <a:rPr lang="nl-NL" dirty="0">
                <a:latin typeface="Comic Sans MS" pitchFamily="66" charset="0"/>
              </a:rPr>
              <a:t>	</a:t>
            </a:r>
            <a:r>
              <a:rPr lang="nl-NL" dirty="0" smtClean="0">
                <a:latin typeface="Comic Sans MS" pitchFamily="66" charset="0"/>
              </a:rPr>
              <a:t>		zaadcellen met Y chromosoom</a:t>
            </a:r>
          </a:p>
          <a:p>
            <a:r>
              <a:rPr lang="nl-NL" dirty="0" smtClean="0">
                <a:latin typeface="Comic Sans MS" pitchFamily="66" charset="0"/>
              </a:rPr>
              <a:t>Eicellen hebben altijd X chromosoom</a:t>
            </a:r>
          </a:p>
          <a:p>
            <a:r>
              <a:rPr lang="nl-NL" dirty="0" smtClean="0">
                <a:latin typeface="Comic Sans MS" pitchFamily="66" charset="0"/>
              </a:rPr>
              <a:t>XX = vrouw  XY = man</a:t>
            </a:r>
            <a:endParaRPr lang="nl-NL" dirty="0">
              <a:latin typeface="Comic Sans MS" pitchFamily="66" charset="0"/>
            </a:endParaRPr>
          </a:p>
          <a:p>
            <a:pPr>
              <a:buNone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 descr="x &amp; 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7026" y="4224440"/>
            <a:ext cx="1880283" cy="197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Erfelijkheid &amp; Milieu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>
                <a:latin typeface="Comic Sans MS" pitchFamily="66" charset="0"/>
              </a:rPr>
              <a:t>GENOTYPE van een dier is hoe hij er erfelijk uitziet – welke genen heeft hij</a:t>
            </a:r>
          </a:p>
          <a:p>
            <a:r>
              <a:rPr lang="nl-NL" sz="2800" dirty="0">
                <a:latin typeface="Comic Sans MS" pitchFamily="66" charset="0"/>
              </a:rPr>
              <a:t>Het milieu bepaald hoe hij er werkelijk uit komt te zien, dat noemen we het FENOTYPE                             </a:t>
            </a:r>
          </a:p>
          <a:p>
            <a:r>
              <a:rPr lang="nl-NL" sz="2800" dirty="0">
                <a:latin typeface="Comic Sans MS" pitchFamily="66" charset="0"/>
              </a:rPr>
              <a:t>Met milieu worden de omgevingsfactoren </a:t>
            </a:r>
          </a:p>
          <a:p>
            <a:pPr>
              <a:buNone/>
            </a:pPr>
            <a:r>
              <a:rPr lang="nl-NL" sz="2800" dirty="0">
                <a:latin typeface="Comic Sans MS" pitchFamily="66" charset="0"/>
              </a:rPr>
              <a:t>   bedoelt bijv.  Voeding</a:t>
            </a:r>
          </a:p>
          <a:p>
            <a:pPr>
              <a:buNone/>
            </a:pPr>
            <a:r>
              <a:rPr lang="nl-NL" sz="2000" dirty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nl-NL" sz="2000" dirty="0">
                <a:latin typeface="Comic Sans MS" pitchFamily="66" charset="0"/>
              </a:rPr>
              <a:t>    De planten hebben zelfde genotype,</a:t>
            </a:r>
          </a:p>
          <a:p>
            <a:pPr>
              <a:buNone/>
            </a:pPr>
            <a:r>
              <a:rPr lang="nl-NL" sz="2000" dirty="0">
                <a:latin typeface="Comic Sans MS" pitchFamily="66" charset="0"/>
              </a:rPr>
              <a:t>    maar ander fenotype  door andere </a:t>
            </a:r>
          </a:p>
          <a:p>
            <a:pPr>
              <a:buNone/>
            </a:pPr>
            <a:r>
              <a:rPr lang="nl-NL" sz="2000" dirty="0">
                <a:latin typeface="Comic Sans MS" pitchFamily="66" charset="0"/>
              </a:rPr>
              <a:t>    milieu invloed.</a:t>
            </a:r>
          </a:p>
        </p:txBody>
      </p:sp>
      <p:pic>
        <p:nvPicPr>
          <p:cNvPr id="4" name="Afbeelding 3" descr="geno f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5231" y="4437112"/>
            <a:ext cx="2681853" cy="185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Oriëntatie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is genetica van belang?</a:t>
            </a:r>
          </a:p>
          <a:p>
            <a:r>
              <a:rPr lang="nl-NL" dirty="0" smtClean="0"/>
              <a:t>Bepaalde kwaliteiten</a:t>
            </a:r>
          </a:p>
          <a:p>
            <a:r>
              <a:rPr lang="nl-NL" dirty="0" smtClean="0"/>
              <a:t>Ongewenste eigenschappen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2069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Kruisingen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70285" t="64026" r="6858" b="4228"/>
          <a:stretch/>
        </p:blipFill>
        <p:spPr>
          <a:xfrm>
            <a:off x="2391754" y="2204763"/>
            <a:ext cx="7128792" cy="383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Kruisingsschema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100% zelfde kleur  </a:t>
            </a: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smtClean="0">
                <a:latin typeface="Comic Sans MS" pitchFamily="66" charset="0"/>
              </a:rPr>
              <a:t>P = ouderdier(en)</a:t>
            </a:r>
          </a:p>
          <a:p>
            <a:r>
              <a:rPr lang="nl-NL" dirty="0" smtClean="0">
                <a:latin typeface="Comic Sans MS" pitchFamily="66" charset="0"/>
              </a:rPr>
              <a:t>F = nakomeling (F1, F2, F3,…)</a:t>
            </a:r>
          </a:p>
          <a:p>
            <a:endParaRPr lang="nl-NL" dirty="0" smtClean="0">
              <a:latin typeface="Comic Sans MS" pitchFamily="66" charset="0"/>
            </a:endParaRPr>
          </a:p>
          <a:p>
            <a:r>
              <a:rPr lang="nl-NL" dirty="0" err="1" smtClean="0">
                <a:latin typeface="Comic Sans MS" pitchFamily="66" charset="0"/>
              </a:rPr>
              <a:t>Homozygoot</a:t>
            </a:r>
            <a:r>
              <a:rPr lang="nl-NL" dirty="0" smtClean="0">
                <a:latin typeface="Comic Sans MS" pitchFamily="66" charset="0"/>
              </a:rPr>
              <a:t> enkelvoudig – </a:t>
            </a:r>
          </a:p>
          <a:p>
            <a:r>
              <a:rPr lang="nl-NL" dirty="0" err="1" smtClean="0">
                <a:latin typeface="Comic Sans MS" pitchFamily="66" charset="0"/>
              </a:rPr>
              <a:t>Monogene</a:t>
            </a:r>
            <a:r>
              <a:rPr lang="nl-NL" dirty="0" smtClean="0">
                <a:latin typeface="Comic Sans MS" pitchFamily="66" charset="0"/>
              </a:rPr>
              <a:t> kruising</a:t>
            </a:r>
          </a:p>
          <a:p>
            <a:endParaRPr lang="nl-NL" dirty="0">
              <a:latin typeface="Comic Sans MS" pitchFamily="66" charset="0"/>
            </a:endParaRPr>
          </a:p>
        </p:txBody>
      </p:sp>
      <p:pic>
        <p:nvPicPr>
          <p:cNvPr id="8" name="Afbeelding 7" descr="kruis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4" y="2073598"/>
            <a:ext cx="250955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We gaan een homozygote zwarte merrie kruisen met een </a:t>
            </a:r>
            <a:r>
              <a:rPr lang="nl-NL" dirty="0" smtClean="0"/>
              <a:t>heterozygote </a:t>
            </a:r>
            <a:r>
              <a:rPr lang="nl-NL" dirty="0"/>
              <a:t>bruine hengst. Bruin is dominant over zwart en we gebruiken de letter </a:t>
            </a:r>
            <a:r>
              <a:rPr lang="nl-NL" dirty="0" err="1"/>
              <a:t>Bb</a:t>
            </a:r>
            <a:r>
              <a:rPr lang="nl-NL" dirty="0"/>
              <a:t> om de kruising aan te geven.</a:t>
            </a:r>
            <a:br>
              <a:rPr lang="nl-NL" dirty="0"/>
            </a:br>
            <a:r>
              <a:rPr lang="nl-NL" dirty="0"/>
              <a:t>Geef in percentage aan hoe de nakomelingen eruitzien.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4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We gaan een langharige hamster kruisen met een heterozygote kortharige hamster. We gebruiken de letten </a:t>
            </a:r>
            <a:r>
              <a:rPr lang="nl-NL" dirty="0" err="1"/>
              <a:t>Bb</a:t>
            </a:r>
            <a:r>
              <a:rPr lang="nl-NL" dirty="0"/>
              <a:t>. Geef in percentage aan hoe de nakomelingen eruitzien.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7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Meervoudige kruisingen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Comic Sans MS" pitchFamily="66" charset="0"/>
              </a:rPr>
              <a:t>Meervoudige of </a:t>
            </a:r>
            <a:r>
              <a:rPr lang="nl-NL" dirty="0" err="1" smtClean="0">
                <a:latin typeface="Comic Sans MS" pitchFamily="66" charset="0"/>
              </a:rPr>
              <a:t>polygene</a:t>
            </a:r>
            <a:r>
              <a:rPr lang="nl-NL" dirty="0" smtClean="0">
                <a:latin typeface="Comic Sans MS" pitchFamily="66" charset="0"/>
              </a:rPr>
              <a:t> kruising</a:t>
            </a:r>
          </a:p>
          <a:p>
            <a:r>
              <a:rPr lang="nl-NL" sz="2400" dirty="0">
                <a:latin typeface="Comic Sans MS" pitchFamily="66" charset="0"/>
              </a:rPr>
              <a:t>R staat voor ruwharig</a:t>
            </a:r>
          </a:p>
          <a:p>
            <a:r>
              <a:rPr lang="nl-NL" sz="2400" dirty="0">
                <a:latin typeface="Comic Sans MS" pitchFamily="66" charset="0"/>
              </a:rPr>
              <a:t>r staat voor gladharig</a:t>
            </a:r>
          </a:p>
          <a:p>
            <a:r>
              <a:rPr lang="nl-NL" sz="2400" dirty="0">
                <a:latin typeface="Comic Sans MS" pitchFamily="66" charset="0"/>
              </a:rPr>
              <a:t>X chromosoom  (vrouw)</a:t>
            </a:r>
          </a:p>
          <a:p>
            <a:r>
              <a:rPr lang="nl-NL" sz="2400" dirty="0">
                <a:latin typeface="Comic Sans MS" pitchFamily="66" charset="0"/>
              </a:rPr>
              <a:t>Y chromosoom   (man )</a:t>
            </a:r>
          </a:p>
          <a:p>
            <a:endParaRPr lang="nl-NL" sz="2400" dirty="0">
              <a:latin typeface="Comic Sans MS" pitchFamily="66" charset="0"/>
            </a:endParaRPr>
          </a:p>
          <a:p>
            <a:r>
              <a:rPr lang="nl-NL" sz="2400" dirty="0">
                <a:latin typeface="Comic Sans MS" pitchFamily="66" charset="0"/>
              </a:rPr>
              <a:t>Vrouw ruwharig / man gladharig</a:t>
            </a:r>
          </a:p>
          <a:p>
            <a:r>
              <a:rPr lang="nl-NL" sz="2400" dirty="0">
                <a:latin typeface="Comic Sans MS" pitchFamily="66" charset="0"/>
              </a:rPr>
              <a:t>Alle nakomelingen ruwharig</a:t>
            </a:r>
          </a:p>
          <a:p>
            <a:r>
              <a:rPr lang="nl-NL" sz="2400" dirty="0">
                <a:latin typeface="Comic Sans MS" pitchFamily="66" charset="0"/>
              </a:rPr>
              <a:t>2 x vrouw &amp; 2 x man</a:t>
            </a:r>
          </a:p>
        </p:txBody>
      </p:sp>
      <p:pic>
        <p:nvPicPr>
          <p:cNvPr id="4" name="Afbeelding 3" descr="geslachtscell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104" y="2996953"/>
            <a:ext cx="3313640" cy="256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Comic Sans MS" pitchFamily="66" charset="0"/>
              </a:rPr>
              <a:t>Meervoudige </a:t>
            </a:r>
            <a:r>
              <a:rPr lang="nl-NL" sz="4000" dirty="0" smtClean="0">
                <a:latin typeface="Comic Sans MS" pitchFamily="66" charset="0"/>
              </a:rPr>
              <a:t>kruising</a:t>
            </a:r>
            <a:endParaRPr lang="nl-NL" sz="4000" dirty="0">
              <a:latin typeface="Comic Sans MS" pitchFamily="66" charset="0"/>
            </a:endParaRPr>
          </a:p>
        </p:txBody>
      </p:sp>
      <p:pic>
        <p:nvPicPr>
          <p:cNvPr id="4" name="Tijdelijke aanduiding voor inhoud 3" descr="mv sch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374" y="1825625"/>
            <a:ext cx="5763252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Lezen H1 en H2</a:t>
            </a:r>
          </a:p>
          <a:p>
            <a:r>
              <a:rPr lang="nl-NL" smtClean="0"/>
              <a:t>Maken opdracht 1.4 en 2.4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95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Genetica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2567493" y="2323653"/>
            <a:ext cx="4608628" cy="3508977"/>
          </a:xfrm>
        </p:spPr>
        <p:txBody>
          <a:bodyPr/>
          <a:lstStyle/>
          <a:p>
            <a:pPr algn="l"/>
            <a:r>
              <a:rPr lang="nl-NL" dirty="0" smtClean="0">
                <a:latin typeface="Comic Sans MS" pitchFamily="66" charset="0"/>
              </a:rPr>
              <a:t>Wetten van </a:t>
            </a:r>
            <a:r>
              <a:rPr lang="nl-NL" dirty="0" err="1" smtClean="0">
                <a:latin typeface="Comic Sans MS" pitchFamily="66" charset="0"/>
              </a:rPr>
              <a:t>Mendel</a:t>
            </a:r>
            <a:r>
              <a:rPr lang="nl-NL" dirty="0" smtClean="0">
                <a:latin typeface="Comic Sans MS" pitchFamily="66" charset="0"/>
              </a:rPr>
              <a:t> – </a:t>
            </a:r>
          </a:p>
          <a:p>
            <a:pPr algn="l"/>
            <a:r>
              <a:rPr lang="nl-NL" dirty="0">
                <a:latin typeface="Comic Sans MS" pitchFamily="66" charset="0"/>
              </a:rPr>
              <a:t>E</a:t>
            </a:r>
            <a:r>
              <a:rPr lang="nl-NL" dirty="0" smtClean="0">
                <a:latin typeface="Comic Sans MS" pitchFamily="66" charset="0"/>
              </a:rPr>
              <a:t>lk levend wezen geeft erfelijk overdraagbare eigenschappen door aan nakomelingen volgens bepaalde regels</a:t>
            </a:r>
          </a:p>
          <a:p>
            <a:pPr algn="l"/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Erfelijkheidsleer !!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8857" t="47047" r="18857" b="19731"/>
          <a:stretch/>
        </p:blipFill>
        <p:spPr>
          <a:xfrm>
            <a:off x="6672065" y="2292398"/>
            <a:ext cx="30963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Genotype en fenotype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Erfelijke eigenschappen</a:t>
            </a:r>
          </a:p>
          <a:p>
            <a:r>
              <a:rPr lang="nl-NL" dirty="0" smtClean="0"/>
              <a:t>Opvoeding</a:t>
            </a:r>
          </a:p>
          <a:p>
            <a:r>
              <a:rPr lang="nl-NL" dirty="0" smtClean="0"/>
              <a:t>Ervaringen </a:t>
            </a:r>
          </a:p>
          <a:p>
            <a:r>
              <a:rPr lang="nl-NL" dirty="0" smtClean="0"/>
              <a:t>Milieu</a:t>
            </a:r>
          </a:p>
          <a:p>
            <a:r>
              <a:rPr lang="nl-NL" dirty="0" smtClean="0"/>
              <a:t>Erfelijkheidsgraad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129" t="56109" r="17519" b="18891"/>
          <a:stretch/>
        </p:blipFill>
        <p:spPr>
          <a:xfrm>
            <a:off x="5663952" y="2924944"/>
            <a:ext cx="432048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6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8857" t="32282" r="17714" b="40401"/>
          <a:stretch/>
        </p:blipFill>
        <p:spPr>
          <a:xfrm>
            <a:off x="2927648" y="1828967"/>
            <a:ext cx="5523130" cy="43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143" t="35973" r="4572" b="43847"/>
          <a:stretch/>
        </p:blipFill>
        <p:spPr>
          <a:xfrm>
            <a:off x="407368" y="1988840"/>
            <a:ext cx="11549853" cy="34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7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9428" t="61074" r="6286" b="16728"/>
          <a:stretch/>
        </p:blipFill>
        <p:spPr>
          <a:xfrm>
            <a:off x="695400" y="1842269"/>
            <a:ext cx="10939942" cy="38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6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143" t="63289" r="6001" b="17516"/>
          <a:stretch/>
        </p:blipFill>
        <p:spPr>
          <a:xfrm>
            <a:off x="1061409" y="1825625"/>
            <a:ext cx="10069181" cy="30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Van de docent krijg je een blanco a4 papier. Teken op dit papier hoe de volgende onderdelen zich verhouden tot elkaar:</a:t>
            </a:r>
          </a:p>
          <a:p>
            <a:r>
              <a:rPr lang="nl-NL" dirty="0"/>
              <a:t>-Chromosoom</a:t>
            </a:r>
          </a:p>
          <a:p>
            <a:r>
              <a:rPr lang="nl-NL" dirty="0"/>
              <a:t>-</a:t>
            </a:r>
            <a:r>
              <a:rPr lang="nl-NL" dirty="0" smtClean="0"/>
              <a:t>Allel</a:t>
            </a:r>
            <a:endParaRPr lang="nl-NL" dirty="0"/>
          </a:p>
          <a:p>
            <a:r>
              <a:rPr lang="nl-NL" dirty="0"/>
              <a:t>-Cel</a:t>
            </a:r>
          </a:p>
          <a:p>
            <a:r>
              <a:rPr lang="nl-NL" dirty="0"/>
              <a:t>-Celkern</a:t>
            </a:r>
          </a:p>
          <a:p>
            <a:r>
              <a:rPr lang="nl-NL" dirty="0"/>
              <a:t>-Locus </a:t>
            </a:r>
          </a:p>
          <a:p>
            <a:r>
              <a:rPr lang="nl-NL" dirty="0"/>
              <a:t>Noteer ook de functie!</a:t>
            </a:r>
          </a:p>
        </p:txBody>
      </p:sp>
    </p:spTree>
    <p:extLst>
      <p:ext uri="{BB962C8B-B14F-4D97-AF65-F5344CB8AC3E}">
        <p14:creationId xmlns:p14="http://schemas.microsoft.com/office/powerpoint/2010/main" val="3394385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354</Words>
  <Application>Microsoft Office PowerPoint</Application>
  <PresentationFormat>Breedbeeld</PresentationFormat>
  <Paragraphs>81</Paragraphs>
  <Slides>26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Kantoorthema</vt:lpstr>
      <vt:lpstr>Basisgenetica</vt:lpstr>
      <vt:lpstr>Oriëntatie </vt:lpstr>
      <vt:lpstr>Genetica </vt:lpstr>
      <vt:lpstr>Genotype en fenotype</vt:lpstr>
      <vt:lpstr>PowerPoint-presentatie</vt:lpstr>
      <vt:lpstr>PowerPoint-presentatie</vt:lpstr>
      <vt:lpstr>PowerPoint-presentatie</vt:lpstr>
      <vt:lpstr>PowerPoint-presentatie</vt:lpstr>
      <vt:lpstr>Opdracht 1</vt:lpstr>
      <vt:lpstr>Introductie DNA</vt:lpstr>
      <vt:lpstr>Chromosomen en DNA</vt:lpstr>
      <vt:lpstr>PowerPoint-presentatie</vt:lpstr>
      <vt:lpstr>PowerPoint-presentatie</vt:lpstr>
      <vt:lpstr>PowerPoint-presentatie</vt:lpstr>
      <vt:lpstr>Kruisingen en voorspellingen</vt:lpstr>
      <vt:lpstr>PowerPoint-presentatie</vt:lpstr>
      <vt:lpstr>Fokzuiver?</vt:lpstr>
      <vt:lpstr>Geslachtsbepaling </vt:lpstr>
      <vt:lpstr>Erfelijkheid &amp; Milieu</vt:lpstr>
      <vt:lpstr>Kruisingen </vt:lpstr>
      <vt:lpstr>Kruisingsschema </vt:lpstr>
      <vt:lpstr>Opdracht 2</vt:lpstr>
      <vt:lpstr>Opdracht 3</vt:lpstr>
      <vt:lpstr>Meervoudige kruisingen</vt:lpstr>
      <vt:lpstr>Meervoudige kruising</vt:lpstr>
      <vt:lpstr>Huiswerk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Genetica</dc:title>
  <dc:creator>aoc</dc:creator>
  <cp:lastModifiedBy>Helanie Wikkerink - Aalders</cp:lastModifiedBy>
  <cp:revision>62</cp:revision>
  <dcterms:created xsi:type="dcterms:W3CDTF">2011-03-31T12:14:07Z</dcterms:created>
  <dcterms:modified xsi:type="dcterms:W3CDTF">2019-09-09T14:01:45Z</dcterms:modified>
</cp:coreProperties>
</file>